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  <p:sldId id="267" r:id="rId9"/>
    <p:sldId id="268" r:id="rId10"/>
    <p:sldId id="269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63" r:id="rId20"/>
  </p:sldIdLst>
  <p:sldSz cx="12192000" cy="6858000"/>
  <p:notesSz cx="6858000" cy="9144000"/>
  <p:embeddedFontLst>
    <p:embeddedFont>
      <p:font typeface="Gill Sans MT" panose="020B0502020104020203" pitchFamily="34" charset="0"/>
      <p:regular r:id="rId22"/>
      <p:bold r:id="rId23"/>
      <p:italic r:id="rId24"/>
      <p:boldItalic r:id="rId25"/>
    </p:embeddedFont>
    <p:embeddedFont>
      <p:font typeface="Inter" panose="020B0604020202020204" charset="0"/>
      <p:regular r:id="rId26"/>
      <p:bold r:id="rId27"/>
      <p:italic r:id="rId28"/>
      <p:boldItalic r:id="rId29"/>
    </p:embeddedFont>
    <p:embeddedFont>
      <p:font typeface="Plus Jakarta Sans" panose="020B060402020202020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103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" name="Google Shape;4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5" name="Google Shape;6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" name="Google Shape;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20855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96404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607963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94155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>
            <a:spLocks noGrp="1"/>
          </p:cNvSpPr>
          <p:nvPr>
            <p:ph type="pic" idx="2"/>
          </p:nvPr>
        </p:nvSpPr>
        <p:spPr>
          <a:xfrm>
            <a:off x="1055687" y="1268413"/>
            <a:ext cx="4319586" cy="504031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569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678002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369865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91671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34937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734122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96534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47657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55857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5589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911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60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1"/>
          <p:cNvGrpSpPr/>
          <p:nvPr/>
        </p:nvGrpSpPr>
        <p:grpSpPr>
          <a:xfrm>
            <a:off x="894715" y="2675255"/>
            <a:ext cx="7223760" cy="941070"/>
            <a:chOff x="894442" y="2675335"/>
            <a:chExt cx="7570108" cy="940767"/>
          </a:xfrm>
        </p:grpSpPr>
        <p:sp>
          <p:nvSpPr>
            <p:cNvPr id="35" name="Google Shape;35;p1"/>
            <p:cNvSpPr/>
            <p:nvPr/>
          </p:nvSpPr>
          <p:spPr>
            <a:xfrm>
              <a:off x="894442" y="2675335"/>
              <a:ext cx="7570108" cy="45719"/>
            </a:xfrm>
            <a:prstGeom prst="rect">
              <a:avLst/>
            </a:prstGeom>
            <a:solidFill>
              <a:srgbClr val="A582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94442" y="3570383"/>
              <a:ext cx="7570108" cy="45719"/>
            </a:xfrm>
            <a:prstGeom prst="rect">
              <a:avLst/>
            </a:prstGeom>
            <a:solidFill>
              <a:srgbClr val="A582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9F4A9E5-CCE1-F583-96F1-36C697473322}"/>
              </a:ext>
            </a:extLst>
          </p:cNvPr>
          <p:cNvSpPr txBox="1"/>
          <p:nvPr/>
        </p:nvSpPr>
        <p:spPr>
          <a:xfrm>
            <a:off x="-139949" y="2895688"/>
            <a:ext cx="92930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SzPts val="3200"/>
            </a:pPr>
            <a:r>
              <a:rPr lang="en-US" sz="24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INTEL (Intel Unnati Industrial Training 2025)</a:t>
            </a:r>
            <a:endParaRPr lang="en-US" sz="2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frontend/ folder contains the React-based user interface for chat, file uploads, and microphone input.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All software dependencies required to run the system are listed in requirements.txt.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46_18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947035"/>
            <a:ext cx="8419465" cy="31743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AI Models Used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For </a:t>
            </a: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natural language question answering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the assistant uses the </a:t>
            </a: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Phi-2 model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from Microsoft, optimized using OpenVINO.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Tesseract OCR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is used to extract text from image inputs, such as textbook pages or handwritten notes.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</a:t>
            </a: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Google SpeechRecognition API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is used to transcribe spoken queries into text.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BLIP-2</a:t>
            </a: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is an optional model considered for future versions, which will handle visual question answering and image captioning.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</a:t>
            </a: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optimization allows these models to run smoothly on regular CPUs by reducing inference time.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52_05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7245" y="2254250"/>
            <a:ext cx="7456170" cy="36353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Open Vino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Use Cases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 student can type a question like “What is photosynthesis?” and get an immediate answer from the assistant.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If a student prefers to speak, they can use the microphone to ask a question, which is transcribed and answered.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Students can upload a photo of a book page or classroom notes, and the assistant will extract the text and provide explanations.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 future versions, the assistant will be able to interpret labeled diagrams and answer related questions using visual models.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Performance Expectations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assistant is expected to respond to text-based questions in under two seconds on an average CPU system.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Voice input should be transcribed and answered within three seconds to maintain user engagement.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OCR module achieves around 90% accuracy when processing clean, printed images.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Each AI model, once optimized using </a:t>
            </a:r>
            <a:r>
              <a:rPr lang="en-US" altLang="en-US" sz="2300" i="0" u="none" strike="noStrike" cap="none" dirty="0" err="1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</a:t>
            </a: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occupies less than 1 GB of storage space.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These performance levels make the assistant suitable for classroom computers and low-power devices.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55_03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345" y="1927860"/>
            <a:ext cx="6163310" cy="40887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Future Enhancements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assistant will be enhanced to include webcam-based emotion and engagement detection to monitor students’ focus levels.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Real-time transcription of classroom lectures will be introduced to help students automatically capture notes.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Regional language support for Hindi, Tamil, Kannada, and other Indian languages will be added for inclusivity.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 dirty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 feedback system will be developed to allow students to rate the helpfulness of answers and view previous chats.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sz="2300" i="0" u="none" strike="noStrike" cap="none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Open Vino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99858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Summary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This project brings together Natural Language Processing, Speech Recognition, and Computer Vision into one assistant.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use of OpenVINO ensures that AI models run with minimal latency even on standard classroom hardware.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system provides a smart, responsive, and inclusive learning experience for students.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Teachers benefit by reducing their workload and focusing more on higher-level student needs.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Educational AI Assistant is a powerful example of how optimized AI can be used in real-world educational settings.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References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Documentation: https://docs.openvino.ai/latest/index.html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Microsoft Phi-2 Model Card: https://huggingface.co/microsoft/phi-2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Tesseract OCR GitHub: https://github.com/tesseract-ocr/tesseract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Google SpeechRecognition API: https://pypi.org/project/SpeechRecognition/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BLIP-2 on HuggingFace: https://huggingface.co/docs/transformers/model_doc/blip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"/>
          <p:cNvSpPr txBox="1"/>
          <p:nvPr/>
        </p:nvSpPr>
        <p:spPr>
          <a:xfrm>
            <a:off x="707572" y="3001566"/>
            <a:ext cx="4706257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 panose="020B0604020202020204"/>
              <a:buNone/>
            </a:pPr>
            <a:r>
              <a:rPr lang="en-US" sz="5000" b="1" i="0" u="none" strike="noStrike" cap="none">
                <a:solidFill>
                  <a:srgbClr val="00736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Thank You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18" name="Google Shape;118;p5"/>
          <p:cNvSpPr/>
          <p:nvPr/>
        </p:nvSpPr>
        <p:spPr>
          <a:xfrm>
            <a:off x="783772" y="2945605"/>
            <a:ext cx="899884" cy="52507"/>
          </a:xfrm>
          <a:prstGeom prst="rect">
            <a:avLst/>
          </a:prstGeom>
          <a:solidFill>
            <a:srgbClr val="A5825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 txBox="1"/>
          <p:nvPr/>
        </p:nvSpPr>
        <p:spPr>
          <a:xfrm>
            <a:off x="3288299" y="285268"/>
            <a:ext cx="47898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i="0" u="none" strike="noStrike" cap="none">
                <a:solidFill>
                  <a:srgbClr val="007367"/>
                </a:solidFill>
                <a:latin typeface="Inter" panose="02000503000000020004"/>
                <a:ea typeface="Inter" panose="02000503000000020004"/>
                <a:cs typeface="Inter" panose="02000503000000020004"/>
                <a:sym typeface="Inter" panose="02000503000000020004"/>
              </a:rPr>
              <a:t>Abstract</a:t>
            </a:r>
            <a:endParaRPr sz="1400" b="0" i="0" u="none" strike="noStrike" cap="none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48" name="Google Shape;48;p19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" name="Google Shape;50;p19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1" name="Google Shape;51;p19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Educational AI Assistant is a smart, multimodal system that can understand and respond to queries in the form of text, voice, or image.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It uses optimized AI models to process inputs in real time, making it useful for dynamic learning environments.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helps reduce the computational load, allowing the system to run efficiently on devices without high-end GPUs.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assistant is suitable for use in classrooms where only basic desktop or laptop systems are available.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US" sz="16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US" sz="16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1"/>
          <p:cNvSpPr txBox="1"/>
          <p:nvPr/>
        </p:nvSpPr>
        <p:spPr>
          <a:xfrm>
            <a:off x="1129030" y="401320"/>
            <a:ext cx="969645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i="0" u="none" strike="noStrike" cap="none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i="0" u="none" strike="noStrike" cap="none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Times New Roman" panose="02020603050405020304" charset="0"/>
              <a:ea typeface="Inter" panose="02000503000000020004"/>
              <a:cs typeface="Times New Roman" panose="02020603050405020304" charset="0"/>
              <a:sym typeface="Inter" panose="02000503000000020004"/>
            </a:endParaRPr>
          </a:p>
        </p:txBody>
      </p:sp>
      <p:sp>
        <p:nvSpPr>
          <p:cNvPr id="70" name="Google Shape;70;p21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1" name="Google Shape;71;p21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" name="Google Shape;72;p21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3" name="Google Shape;73;p21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Introduction :</a:t>
            </a: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Artificial Intelligence is increasingly being integrated into the education sector to support smarter and more personalized learning.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Traditional classroom settings do not always allow for individual attention, especially in large groups.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This AI assistant fills that gap by acting as a digital tutor that is available to answer questions at any time.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It accepts natural queries through typing, speaking, or uploading content, which improves accessibility for different learning styles.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system enhances teacher-student interactions while reducing repetitive workload on instructors.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31_03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4990" y="1938020"/>
            <a:ext cx="5763895" cy="38423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/>
        </p:nvSpPr>
        <p:spPr>
          <a:xfrm>
            <a:off x="1050925" y="344170"/>
            <a:ext cx="985266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92" name="Google Shape;92;p23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3" name="Google Shape;93;p23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4" name="Google Shape;94;p23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5" name="Google Shape;95;p23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Objectives :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project aims to develop a user-friendly assistant that can assist students in real time during their studies.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It supports inputs in three modes: typed text, voice-based questions, and image uploads such as textbook photos or notes.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backend is designed using Flask to manage API routes and request handling efficiently.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All AI models are optimized using Intel’s OpenVINO toolkit to ensure fast response times without GPU dependency.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/>
          <p:nvPr/>
        </p:nvSpPr>
        <p:spPr>
          <a:xfrm>
            <a:off x="812165" y="250825"/>
            <a:ext cx="1025017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103" name="Google Shape;103;p24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4" name="Google Shape;104;p24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5" name="Google Shape;105;p24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6" name="Google Shape;106;p24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solution is intended to work on low-cost devices, including regular classroom PCs and laptops.</a:t>
            </a: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Future enhancements like emotion detection and multilingual support are also considered in the system's design.</a:t>
            </a:r>
            <a:r>
              <a:rPr 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Jul 10, 2025, 10_38_11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860" y="3218180"/>
            <a:ext cx="7896225" cy="29476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System Architecture :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system architecture includes a frontend interface built using React, which serves as the user interaction layer.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 Flask-based backend is responsible for routing the inputs to the appropriate AI model depending on the input type.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When a user types a question, it is processed by a language model such as Phi-2 for answer generation.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When a user uploads an image, it is processed by an OCR engine like Tesseract to extract text.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If a user speaks a query, the voice input is transcribed using Google’s SpeechRecognition API.</a:t>
            </a: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output is then passed back to the user through the frontend, completing the interaction loop.</a:t>
            </a: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OpenVINO ensures that all model inferences happen quickly and efficiently on CPU-based machines.</a:t>
            </a:r>
            <a:endParaRPr sz="23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/>
        </p:nvSpPr>
        <p:spPr>
          <a:xfrm>
            <a:off x="811530" y="354965"/>
            <a:ext cx="1020953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 dirty="0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Educational AI Assistant with </a:t>
            </a:r>
            <a:r>
              <a:rPr lang="en-US" sz="3600" b="1" dirty="0" err="1">
                <a:solidFill>
                  <a:srgbClr val="007367"/>
                </a:solidFill>
                <a:latin typeface="Times New Roman" panose="02020603050405020304" charset="0"/>
                <a:ea typeface="Inter" panose="02000503000000020004"/>
                <a:cs typeface="Times New Roman" panose="02020603050405020304" charset="0"/>
                <a:sym typeface="Inter" panose="02000503000000020004"/>
              </a:rPr>
              <a:t>OpenVino</a:t>
            </a:r>
            <a:endParaRPr sz="1400" b="0" i="0" u="none" strike="noStrike" cap="none" dirty="0">
              <a:solidFill>
                <a:srgbClr val="000000"/>
              </a:solidFill>
              <a:latin typeface="Inter" panose="02000503000000020004"/>
              <a:ea typeface="Inter" panose="02000503000000020004"/>
              <a:cs typeface="Inter" panose="02000503000000020004"/>
              <a:sym typeface="Inter" panose="02000503000000020004"/>
            </a:endParaRPr>
          </a:p>
        </p:txBody>
      </p:sp>
      <p:sp>
        <p:nvSpPr>
          <p:cNvPr id="81" name="Google Shape;81;p22"/>
          <p:cNvSpPr txBox="1"/>
          <p:nvPr/>
        </p:nvSpPr>
        <p:spPr>
          <a:xfrm>
            <a:off x="690770" y="1575904"/>
            <a:ext cx="10571922" cy="4417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2"/>
          <p:cNvSpPr txBox="1"/>
          <p:nvPr/>
        </p:nvSpPr>
        <p:spPr>
          <a:xfrm>
            <a:off x="812202" y="1537902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22"/>
          <p:cNvSpPr txBox="1"/>
          <p:nvPr/>
        </p:nvSpPr>
        <p:spPr>
          <a:xfrm>
            <a:off x="1639966" y="1168400"/>
            <a:ext cx="10209134" cy="48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22"/>
          <p:cNvSpPr txBox="1"/>
          <p:nvPr/>
        </p:nvSpPr>
        <p:spPr>
          <a:xfrm>
            <a:off x="566531" y="1281795"/>
            <a:ext cx="10813268" cy="4261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sz="23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Module Breakdown :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app.py is the main Python file that runs the Flask server and handles routes for text, voice, and OCR queries.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model_utils.py loads the OpenVINO-optimized models and handles inference logic for each supported task.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uploads/ folder is used to store temporary files like uploaded images or audio clips.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230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All optimized models are stored in the models/ directory in OpenVINO’s Intermediate Representation (IR) format.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sz="230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11</TotalTime>
  <Words>1137</Words>
  <Application>Microsoft Office PowerPoint</Application>
  <PresentationFormat>Widescreen</PresentationFormat>
  <Paragraphs>133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Plus Jakarta Sans</vt:lpstr>
      <vt:lpstr>Calibri</vt:lpstr>
      <vt:lpstr>Inter</vt:lpstr>
      <vt:lpstr>Gill Sans MT</vt:lpstr>
      <vt:lpstr>Times New Roman</vt:lpstr>
      <vt:lpstr>Arial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GITAM</dc:creator>
  <cp:lastModifiedBy>SUMIT PATIL</cp:lastModifiedBy>
  <cp:revision>4</cp:revision>
  <dcterms:created xsi:type="dcterms:W3CDTF">2022-05-23T07:15:00Z</dcterms:created>
  <dcterms:modified xsi:type="dcterms:W3CDTF">2025-07-12T07:29:43Z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C3DE5105F5174A0FA22709D3B76A0482_13</vt:lpwstr>
  </property>
  <property fmtid="{D5CDD505-2E9C-101B-9397-08002B2CF9AE}" pid="3" name="KSOProductBuildVer">
    <vt:lpwstr>1033-12.2.0.21931</vt:lpwstr>
  </property>
</Properties>
</file>